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58" r:id="rId5"/>
    <p:sldId id="262" r:id="rId6"/>
    <p:sldId id="260" r:id="rId7"/>
    <p:sldId id="265" r:id="rId8"/>
    <p:sldId id="263" r:id="rId9"/>
    <p:sldId id="264" r:id="rId10"/>
    <p:sldId id="266" r:id="rId11"/>
    <p:sldId id="267" r:id="rId12"/>
    <p:sldId id="273" r:id="rId13"/>
    <p:sldId id="274" r:id="rId14"/>
    <p:sldId id="279" r:id="rId15"/>
    <p:sldId id="280" r:id="rId16"/>
    <p:sldId id="270" r:id="rId17"/>
    <p:sldId id="271" r:id="rId18"/>
    <p:sldId id="276" r:id="rId19"/>
    <p:sldId id="269" r:id="rId20"/>
    <p:sldId id="277" r:id="rId21"/>
    <p:sldId id="281" r:id="rId22"/>
  </p:sldIdLst>
  <p:sldSz cx="9144000" cy="6858000" type="screen4x3"/>
  <p:notesSz cx="6797675" cy="9926638"/>
  <p:defaultTextStyle>
    <a:defPPr>
      <a:defRPr lang="de-DE"/>
    </a:defPPr>
    <a:lvl1pPr algn="ctr" rtl="0" fontAlgn="base">
      <a:lnSpc>
        <a:spcPts val="2200"/>
      </a:lnSpc>
      <a:spcBef>
        <a:spcPct val="4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fontAlgn="base">
      <a:lnSpc>
        <a:spcPts val="2200"/>
      </a:lnSpc>
      <a:spcBef>
        <a:spcPct val="4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fontAlgn="base">
      <a:lnSpc>
        <a:spcPts val="2200"/>
      </a:lnSpc>
      <a:spcBef>
        <a:spcPct val="4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fontAlgn="base">
      <a:lnSpc>
        <a:spcPts val="2200"/>
      </a:lnSpc>
      <a:spcBef>
        <a:spcPct val="4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fontAlgn="base">
      <a:lnSpc>
        <a:spcPts val="2200"/>
      </a:lnSpc>
      <a:spcBef>
        <a:spcPct val="4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2" autoAdjust="0"/>
    <p:restoredTop sz="94660"/>
  </p:normalViewPr>
  <p:slideViewPr>
    <p:cSldViewPr>
      <p:cViewPr varScale="1">
        <p:scale>
          <a:sx n="110" d="100"/>
          <a:sy n="110" d="100"/>
        </p:scale>
        <p:origin x="-3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A500E-AADA-44B0-90F3-6CD22374A0CB}" type="datetimeFigureOut">
              <a:rPr lang="de-DE" smtClean="0"/>
              <a:t>11.11.2015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0AA4D-6D82-4306-BEC2-12539F0207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003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B06F96A4-E8FD-4173-A803-B26C03A3873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6737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96A4-E8FD-4173-A803-B26C03A3873D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896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D61D7-48EC-4A10-9FFF-970872AF8BC5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414338"/>
            <a:ext cx="5403850" cy="405288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239" y="4715153"/>
            <a:ext cx="5161198" cy="4466987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17575"/>
            <a:ext cx="5905500" cy="6826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pic>
        <p:nvPicPr>
          <p:cNvPr id="3087" name="Picture 7" descr="WSV_RGB_M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08850" y="260350"/>
            <a:ext cx="1371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WSV_Cla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1188" y="357188"/>
            <a:ext cx="1858962" cy="1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910706CB-A040-4E2B-85FD-3F8221EFFF3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9609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83325" y="457200"/>
            <a:ext cx="1889125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1188" y="457200"/>
            <a:ext cx="5519737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2CC5DF90-53C8-46F6-ADC4-5EA29B10DF1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620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67D1A15C-BB04-4A1E-BDCC-F90F2708B49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537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6180CA9F-033B-48A0-AF4D-416E87A1B31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509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703637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67225" y="1600200"/>
            <a:ext cx="3705225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45D740E3-333E-4455-96B8-C2341DA37A1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98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98ACF342-C525-42A7-A48B-BF16FB91786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8416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78C2E1B4-9277-4B20-A33C-7439613D205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168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4B038F0B-A025-4A3E-A08F-A44CAEA3DEE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0007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85E3C81C-7C2C-4375-9E3B-91834174DEB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6261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42998D45-0579-4C94-8D8C-516F5DE884A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62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Rectangle 213"/>
          <p:cNvSpPr>
            <a:spLocks noChangeArrowheads="1"/>
          </p:cNvSpPr>
          <p:nvPr/>
        </p:nvSpPr>
        <p:spPr bwMode="gray">
          <a:xfrm>
            <a:off x="250825" y="1412875"/>
            <a:ext cx="8642350" cy="5256213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511300" y="6489700"/>
            <a:ext cx="666115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800" noProof="1"/>
            </a:lvl1pPr>
          </a:lstStyle>
          <a:p>
            <a:endParaRPr lang="de-DE" alt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11188" y="6489700"/>
            <a:ext cx="99695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800" noProof="1"/>
            </a:lvl1pPr>
          </a:lstStyle>
          <a:p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173163" y="6489700"/>
            <a:ext cx="5603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800" noProof="1"/>
            </a:lvl1pPr>
          </a:lstStyle>
          <a:p>
            <a:r>
              <a:rPr lang="de-DE" altLang="de-DE"/>
              <a:t>S</a:t>
            </a:r>
            <a:fld id="{D2735574-E3E2-4DD0-9170-13236243DB4D}" type="slidenum">
              <a:rPr altLang="de-DE"/>
              <a:pPr/>
              <a:t>‹Nr.›</a:t>
            </a:fld>
            <a:endParaRPr lang="de-DE" alt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11188" y="457200"/>
            <a:ext cx="6732587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11188" y="1600200"/>
            <a:ext cx="756126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32" name="Picture 212" descr="WSV_RGB_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342900"/>
            <a:ext cx="698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WSV_Clai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1188" y="357188"/>
            <a:ext cx="1858962" cy="1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22" name="*GRIDLINE01*" hidden="1"/>
          <p:cNvGrpSpPr>
            <a:grpSpLocks/>
          </p:cNvGrpSpPr>
          <p:nvPr/>
        </p:nvGrpSpPr>
        <p:grpSpPr bwMode="auto">
          <a:xfrm>
            <a:off x="250825" y="404813"/>
            <a:ext cx="8640763" cy="6262687"/>
            <a:chOff x="158" y="255"/>
            <a:chExt cx="5443" cy="3945"/>
          </a:xfrm>
        </p:grpSpPr>
        <p:sp>
          <p:nvSpPr>
            <p:cNvPr id="1234" name="*GRIDLINE01*Rectangle 210" hidden="1"/>
            <p:cNvSpPr>
              <a:spLocks noChangeArrowheads="1"/>
            </p:cNvSpPr>
            <p:nvPr userDrawn="1"/>
          </p:nvSpPr>
          <p:spPr bwMode="hidden">
            <a:xfrm>
              <a:off x="4150" y="3249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5" name="*GRIDLINE01*Rectangle 211" hidden="1"/>
            <p:cNvSpPr>
              <a:spLocks noChangeArrowheads="1"/>
            </p:cNvSpPr>
            <p:nvPr userDrawn="1"/>
          </p:nvSpPr>
          <p:spPr bwMode="hidden">
            <a:xfrm>
              <a:off x="4649" y="3249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6" name="*GRIDLINE01*Rectangle 212" hidden="1"/>
            <p:cNvSpPr>
              <a:spLocks noChangeArrowheads="1"/>
            </p:cNvSpPr>
            <p:nvPr userDrawn="1"/>
          </p:nvSpPr>
          <p:spPr bwMode="hidden">
            <a:xfrm>
              <a:off x="1156" y="3249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" name="*GRIDLINE01*Rectangle 213" hidden="1"/>
            <p:cNvSpPr>
              <a:spLocks noChangeArrowheads="1"/>
            </p:cNvSpPr>
            <p:nvPr userDrawn="1"/>
          </p:nvSpPr>
          <p:spPr bwMode="hidden">
            <a:xfrm>
              <a:off x="158" y="3249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8" name="*GRIDLINE01*Rectangle 214" hidden="1"/>
            <p:cNvSpPr>
              <a:spLocks noChangeArrowheads="1"/>
            </p:cNvSpPr>
            <p:nvPr userDrawn="1"/>
          </p:nvSpPr>
          <p:spPr bwMode="hidden">
            <a:xfrm>
              <a:off x="657" y="3249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9" name="*GRIDLINE01*Rectangle 215" hidden="1"/>
            <p:cNvSpPr>
              <a:spLocks noChangeArrowheads="1"/>
            </p:cNvSpPr>
            <p:nvPr userDrawn="1"/>
          </p:nvSpPr>
          <p:spPr bwMode="hidden">
            <a:xfrm>
              <a:off x="1655" y="3249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0" name="*GRIDLINE01*Rectangle 216" hidden="1"/>
            <p:cNvSpPr>
              <a:spLocks noChangeArrowheads="1"/>
            </p:cNvSpPr>
            <p:nvPr userDrawn="1"/>
          </p:nvSpPr>
          <p:spPr bwMode="hidden">
            <a:xfrm>
              <a:off x="2154" y="3249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1" name="*GRIDLINE01*Rectangle 217" hidden="1"/>
            <p:cNvSpPr>
              <a:spLocks noChangeArrowheads="1"/>
            </p:cNvSpPr>
            <p:nvPr userDrawn="1"/>
          </p:nvSpPr>
          <p:spPr bwMode="hidden">
            <a:xfrm>
              <a:off x="2653" y="3249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2" name="*GRIDLINE01*Rectangle 218" hidden="1"/>
            <p:cNvSpPr>
              <a:spLocks noChangeArrowheads="1"/>
            </p:cNvSpPr>
            <p:nvPr userDrawn="1"/>
          </p:nvSpPr>
          <p:spPr bwMode="hidden">
            <a:xfrm>
              <a:off x="3152" y="3249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3" name="*GRIDLINE01*Rectangle 219" hidden="1"/>
            <p:cNvSpPr>
              <a:spLocks noChangeArrowheads="1"/>
            </p:cNvSpPr>
            <p:nvPr userDrawn="1"/>
          </p:nvSpPr>
          <p:spPr bwMode="hidden">
            <a:xfrm>
              <a:off x="3651" y="3249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4" name="*GRIDLINE01*Rectangle 220" hidden="1"/>
            <p:cNvSpPr>
              <a:spLocks noChangeArrowheads="1"/>
            </p:cNvSpPr>
            <p:nvPr userDrawn="1"/>
          </p:nvSpPr>
          <p:spPr bwMode="hidden">
            <a:xfrm>
              <a:off x="5148" y="3249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5" name="*GRIDLINE01*Rectangle 221" hidden="1"/>
            <p:cNvSpPr>
              <a:spLocks noChangeArrowheads="1"/>
            </p:cNvSpPr>
            <p:nvPr userDrawn="1"/>
          </p:nvSpPr>
          <p:spPr bwMode="hidden">
            <a:xfrm>
              <a:off x="4150" y="255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6" name="*GRIDLINE01*Rectangle 222" hidden="1"/>
            <p:cNvSpPr>
              <a:spLocks noChangeArrowheads="1"/>
            </p:cNvSpPr>
            <p:nvPr userDrawn="1"/>
          </p:nvSpPr>
          <p:spPr bwMode="hidden">
            <a:xfrm>
              <a:off x="4649" y="255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7" name="*GRIDLINE01*Rectangle 223" hidden="1"/>
            <p:cNvSpPr>
              <a:spLocks noChangeArrowheads="1"/>
            </p:cNvSpPr>
            <p:nvPr userDrawn="1"/>
          </p:nvSpPr>
          <p:spPr bwMode="hidden">
            <a:xfrm>
              <a:off x="1156" y="255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8" name="*GRIDLINE01*Rectangle 224" hidden="1"/>
            <p:cNvSpPr>
              <a:spLocks noChangeArrowheads="1"/>
            </p:cNvSpPr>
            <p:nvPr userDrawn="1"/>
          </p:nvSpPr>
          <p:spPr bwMode="hidden">
            <a:xfrm>
              <a:off x="158" y="255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9" name="*GRIDLINE01*Rectangle 225" hidden="1"/>
            <p:cNvSpPr>
              <a:spLocks noChangeArrowheads="1"/>
            </p:cNvSpPr>
            <p:nvPr userDrawn="1"/>
          </p:nvSpPr>
          <p:spPr bwMode="hidden">
            <a:xfrm>
              <a:off x="657" y="255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0" name="*GRIDLINE01*Rectangle 226" hidden="1"/>
            <p:cNvSpPr>
              <a:spLocks noChangeArrowheads="1"/>
            </p:cNvSpPr>
            <p:nvPr userDrawn="1"/>
          </p:nvSpPr>
          <p:spPr bwMode="hidden">
            <a:xfrm>
              <a:off x="1655" y="255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1" name="*GRIDLINE01*Rectangle 227" hidden="1"/>
            <p:cNvSpPr>
              <a:spLocks noChangeArrowheads="1"/>
            </p:cNvSpPr>
            <p:nvPr userDrawn="1"/>
          </p:nvSpPr>
          <p:spPr bwMode="hidden">
            <a:xfrm>
              <a:off x="2154" y="255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2" name="*GRIDLINE01*Rectangle 228" hidden="1"/>
            <p:cNvSpPr>
              <a:spLocks noChangeArrowheads="1"/>
            </p:cNvSpPr>
            <p:nvPr userDrawn="1"/>
          </p:nvSpPr>
          <p:spPr bwMode="hidden">
            <a:xfrm>
              <a:off x="2653" y="255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3" name="*GRIDLINE01*Rectangle 229" hidden="1"/>
            <p:cNvSpPr>
              <a:spLocks noChangeArrowheads="1"/>
            </p:cNvSpPr>
            <p:nvPr userDrawn="1"/>
          </p:nvSpPr>
          <p:spPr bwMode="hidden">
            <a:xfrm>
              <a:off x="3152" y="255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4" name="*GRIDLINE01*Rectangle 230" hidden="1"/>
            <p:cNvSpPr>
              <a:spLocks noChangeArrowheads="1"/>
            </p:cNvSpPr>
            <p:nvPr userDrawn="1"/>
          </p:nvSpPr>
          <p:spPr bwMode="hidden">
            <a:xfrm>
              <a:off x="3651" y="255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5" name="*GRIDLINE01*Rectangle 231" hidden="1"/>
            <p:cNvSpPr>
              <a:spLocks noChangeArrowheads="1"/>
            </p:cNvSpPr>
            <p:nvPr userDrawn="1"/>
          </p:nvSpPr>
          <p:spPr bwMode="hidden">
            <a:xfrm>
              <a:off x="5148" y="255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6" name="*GRIDLINE01*Rectangle 232" hidden="1"/>
            <p:cNvSpPr>
              <a:spLocks noChangeArrowheads="1"/>
            </p:cNvSpPr>
            <p:nvPr userDrawn="1"/>
          </p:nvSpPr>
          <p:spPr bwMode="hidden">
            <a:xfrm>
              <a:off x="4150" y="754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7" name="*GRIDLINE01*Rectangle 233" hidden="1"/>
            <p:cNvSpPr>
              <a:spLocks noChangeArrowheads="1"/>
            </p:cNvSpPr>
            <p:nvPr userDrawn="1"/>
          </p:nvSpPr>
          <p:spPr bwMode="hidden">
            <a:xfrm>
              <a:off x="4649" y="754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8" name="*GRIDLINE01*Rectangle 234" hidden="1"/>
            <p:cNvSpPr>
              <a:spLocks noChangeArrowheads="1"/>
            </p:cNvSpPr>
            <p:nvPr userDrawn="1"/>
          </p:nvSpPr>
          <p:spPr bwMode="hidden">
            <a:xfrm>
              <a:off x="1156" y="754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9" name="*GRIDLINE01*Rectangle 235" hidden="1"/>
            <p:cNvSpPr>
              <a:spLocks noChangeArrowheads="1"/>
            </p:cNvSpPr>
            <p:nvPr userDrawn="1"/>
          </p:nvSpPr>
          <p:spPr bwMode="hidden">
            <a:xfrm>
              <a:off x="158" y="754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0" name="*GRIDLINE01*Rectangle 236" hidden="1"/>
            <p:cNvSpPr>
              <a:spLocks noChangeArrowheads="1"/>
            </p:cNvSpPr>
            <p:nvPr userDrawn="1"/>
          </p:nvSpPr>
          <p:spPr bwMode="hidden">
            <a:xfrm>
              <a:off x="657" y="754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1" name="*GRIDLINE01*Rectangle 237" hidden="1"/>
            <p:cNvSpPr>
              <a:spLocks noChangeArrowheads="1"/>
            </p:cNvSpPr>
            <p:nvPr userDrawn="1"/>
          </p:nvSpPr>
          <p:spPr bwMode="hidden">
            <a:xfrm>
              <a:off x="1655" y="754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2" name="*GRIDLINE01*Rectangle 238" hidden="1"/>
            <p:cNvSpPr>
              <a:spLocks noChangeArrowheads="1"/>
            </p:cNvSpPr>
            <p:nvPr userDrawn="1"/>
          </p:nvSpPr>
          <p:spPr bwMode="hidden">
            <a:xfrm>
              <a:off x="2154" y="754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3" name="*GRIDLINE01*Rectangle 239" hidden="1"/>
            <p:cNvSpPr>
              <a:spLocks noChangeArrowheads="1"/>
            </p:cNvSpPr>
            <p:nvPr userDrawn="1"/>
          </p:nvSpPr>
          <p:spPr bwMode="hidden">
            <a:xfrm>
              <a:off x="2653" y="754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4" name="*GRIDLINE01*Rectangle 240" hidden="1"/>
            <p:cNvSpPr>
              <a:spLocks noChangeArrowheads="1"/>
            </p:cNvSpPr>
            <p:nvPr userDrawn="1"/>
          </p:nvSpPr>
          <p:spPr bwMode="hidden">
            <a:xfrm>
              <a:off x="3152" y="754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5" name="*GRIDLINE01*Rectangle 241" hidden="1"/>
            <p:cNvSpPr>
              <a:spLocks noChangeArrowheads="1"/>
            </p:cNvSpPr>
            <p:nvPr userDrawn="1"/>
          </p:nvSpPr>
          <p:spPr bwMode="hidden">
            <a:xfrm>
              <a:off x="3651" y="754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6" name="*GRIDLINE01*Rectangle 242" hidden="1"/>
            <p:cNvSpPr>
              <a:spLocks noChangeArrowheads="1"/>
            </p:cNvSpPr>
            <p:nvPr userDrawn="1"/>
          </p:nvSpPr>
          <p:spPr bwMode="hidden">
            <a:xfrm>
              <a:off x="5148" y="754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7" name="*GRIDLINE01*Rectangle 243" hidden="1"/>
            <p:cNvSpPr>
              <a:spLocks noChangeArrowheads="1"/>
            </p:cNvSpPr>
            <p:nvPr userDrawn="1"/>
          </p:nvSpPr>
          <p:spPr bwMode="hidden">
            <a:xfrm>
              <a:off x="4150" y="1253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8" name="*GRIDLINE01*Rectangle 244" hidden="1"/>
            <p:cNvSpPr>
              <a:spLocks noChangeArrowheads="1"/>
            </p:cNvSpPr>
            <p:nvPr userDrawn="1"/>
          </p:nvSpPr>
          <p:spPr bwMode="hidden">
            <a:xfrm>
              <a:off x="4649" y="1253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9" name="*GRIDLINE01*Rectangle 245" hidden="1"/>
            <p:cNvSpPr>
              <a:spLocks noChangeArrowheads="1"/>
            </p:cNvSpPr>
            <p:nvPr userDrawn="1"/>
          </p:nvSpPr>
          <p:spPr bwMode="hidden">
            <a:xfrm>
              <a:off x="1156" y="1253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0" name="*GRIDLINE01*Rectangle 246" hidden="1"/>
            <p:cNvSpPr>
              <a:spLocks noChangeArrowheads="1"/>
            </p:cNvSpPr>
            <p:nvPr userDrawn="1"/>
          </p:nvSpPr>
          <p:spPr bwMode="hidden">
            <a:xfrm>
              <a:off x="158" y="1253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1" name="*GRIDLINE01*Rectangle 247" hidden="1"/>
            <p:cNvSpPr>
              <a:spLocks noChangeArrowheads="1"/>
            </p:cNvSpPr>
            <p:nvPr userDrawn="1"/>
          </p:nvSpPr>
          <p:spPr bwMode="hidden">
            <a:xfrm>
              <a:off x="657" y="1253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2" name="*GRIDLINE01*Rectangle 248" hidden="1"/>
            <p:cNvSpPr>
              <a:spLocks noChangeArrowheads="1"/>
            </p:cNvSpPr>
            <p:nvPr userDrawn="1"/>
          </p:nvSpPr>
          <p:spPr bwMode="hidden">
            <a:xfrm>
              <a:off x="1655" y="1253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3" name="*GRIDLINE01*Rectangle 249" hidden="1"/>
            <p:cNvSpPr>
              <a:spLocks noChangeArrowheads="1"/>
            </p:cNvSpPr>
            <p:nvPr userDrawn="1"/>
          </p:nvSpPr>
          <p:spPr bwMode="hidden">
            <a:xfrm>
              <a:off x="2154" y="1253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4" name="*GRIDLINE01*Rectangle 250" hidden="1"/>
            <p:cNvSpPr>
              <a:spLocks noChangeArrowheads="1"/>
            </p:cNvSpPr>
            <p:nvPr userDrawn="1"/>
          </p:nvSpPr>
          <p:spPr bwMode="hidden">
            <a:xfrm>
              <a:off x="2653" y="1253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5" name="*GRIDLINE01*Rectangle 251" hidden="1"/>
            <p:cNvSpPr>
              <a:spLocks noChangeArrowheads="1"/>
            </p:cNvSpPr>
            <p:nvPr userDrawn="1"/>
          </p:nvSpPr>
          <p:spPr bwMode="hidden">
            <a:xfrm>
              <a:off x="3152" y="1253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6" name="*GRIDLINE01*Rectangle 252" hidden="1"/>
            <p:cNvSpPr>
              <a:spLocks noChangeArrowheads="1"/>
            </p:cNvSpPr>
            <p:nvPr userDrawn="1"/>
          </p:nvSpPr>
          <p:spPr bwMode="hidden">
            <a:xfrm>
              <a:off x="3651" y="1253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7" name="*GRIDLINE01*Rectangle 253" hidden="1"/>
            <p:cNvSpPr>
              <a:spLocks noChangeArrowheads="1"/>
            </p:cNvSpPr>
            <p:nvPr userDrawn="1"/>
          </p:nvSpPr>
          <p:spPr bwMode="hidden">
            <a:xfrm>
              <a:off x="5148" y="1253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8" name="*GRIDLINE01*Rectangle 254" hidden="1"/>
            <p:cNvSpPr>
              <a:spLocks noChangeArrowheads="1"/>
            </p:cNvSpPr>
            <p:nvPr userDrawn="1"/>
          </p:nvSpPr>
          <p:spPr bwMode="hidden">
            <a:xfrm>
              <a:off x="4150" y="1752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9" name="*GRIDLINE01*Rectangle 255" hidden="1"/>
            <p:cNvSpPr>
              <a:spLocks noChangeArrowheads="1"/>
            </p:cNvSpPr>
            <p:nvPr userDrawn="1"/>
          </p:nvSpPr>
          <p:spPr bwMode="hidden">
            <a:xfrm>
              <a:off x="4649" y="1752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0" name="*GRIDLINE01*Rectangle 256" hidden="1"/>
            <p:cNvSpPr>
              <a:spLocks noChangeArrowheads="1"/>
            </p:cNvSpPr>
            <p:nvPr userDrawn="1"/>
          </p:nvSpPr>
          <p:spPr bwMode="hidden">
            <a:xfrm>
              <a:off x="1156" y="1752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1" name="*GRIDLINE01*Rectangle 257" hidden="1"/>
            <p:cNvSpPr>
              <a:spLocks noChangeArrowheads="1"/>
            </p:cNvSpPr>
            <p:nvPr userDrawn="1"/>
          </p:nvSpPr>
          <p:spPr bwMode="hidden">
            <a:xfrm>
              <a:off x="158" y="1752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2" name="*GRIDLINE01*Rectangle 258" hidden="1"/>
            <p:cNvSpPr>
              <a:spLocks noChangeArrowheads="1"/>
            </p:cNvSpPr>
            <p:nvPr userDrawn="1"/>
          </p:nvSpPr>
          <p:spPr bwMode="hidden">
            <a:xfrm>
              <a:off x="657" y="1752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3" name="*GRIDLINE01*Rectangle 259" hidden="1"/>
            <p:cNvSpPr>
              <a:spLocks noChangeArrowheads="1"/>
            </p:cNvSpPr>
            <p:nvPr userDrawn="1"/>
          </p:nvSpPr>
          <p:spPr bwMode="hidden">
            <a:xfrm>
              <a:off x="1655" y="1752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4" name="*GRIDLINE01*Rectangle 260" hidden="1"/>
            <p:cNvSpPr>
              <a:spLocks noChangeArrowheads="1"/>
            </p:cNvSpPr>
            <p:nvPr userDrawn="1"/>
          </p:nvSpPr>
          <p:spPr bwMode="hidden">
            <a:xfrm>
              <a:off x="2154" y="1752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5" name="*GRIDLINE01*Rectangle 261" hidden="1"/>
            <p:cNvSpPr>
              <a:spLocks noChangeArrowheads="1"/>
            </p:cNvSpPr>
            <p:nvPr userDrawn="1"/>
          </p:nvSpPr>
          <p:spPr bwMode="hidden">
            <a:xfrm>
              <a:off x="2653" y="1752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6" name="*GRIDLINE01*Rectangle 262" hidden="1"/>
            <p:cNvSpPr>
              <a:spLocks noChangeArrowheads="1"/>
            </p:cNvSpPr>
            <p:nvPr userDrawn="1"/>
          </p:nvSpPr>
          <p:spPr bwMode="hidden">
            <a:xfrm>
              <a:off x="3152" y="1752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7" name="*GRIDLINE01*Rectangle 263" hidden="1"/>
            <p:cNvSpPr>
              <a:spLocks noChangeArrowheads="1"/>
            </p:cNvSpPr>
            <p:nvPr userDrawn="1"/>
          </p:nvSpPr>
          <p:spPr bwMode="hidden">
            <a:xfrm>
              <a:off x="3651" y="1752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8" name="*GRIDLINE01*Rectangle 264" hidden="1"/>
            <p:cNvSpPr>
              <a:spLocks noChangeArrowheads="1"/>
            </p:cNvSpPr>
            <p:nvPr userDrawn="1"/>
          </p:nvSpPr>
          <p:spPr bwMode="hidden">
            <a:xfrm>
              <a:off x="5148" y="1752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89" name="*GRIDLINE01*Rectangle 265" hidden="1"/>
            <p:cNvSpPr>
              <a:spLocks noChangeArrowheads="1"/>
            </p:cNvSpPr>
            <p:nvPr userDrawn="1"/>
          </p:nvSpPr>
          <p:spPr bwMode="hidden">
            <a:xfrm>
              <a:off x="4150" y="2251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0" name="*GRIDLINE01*Rectangle 266" hidden="1"/>
            <p:cNvSpPr>
              <a:spLocks noChangeArrowheads="1"/>
            </p:cNvSpPr>
            <p:nvPr userDrawn="1"/>
          </p:nvSpPr>
          <p:spPr bwMode="hidden">
            <a:xfrm>
              <a:off x="4649" y="2251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1" name="*GRIDLINE01*Rectangle 267" hidden="1"/>
            <p:cNvSpPr>
              <a:spLocks noChangeArrowheads="1"/>
            </p:cNvSpPr>
            <p:nvPr userDrawn="1"/>
          </p:nvSpPr>
          <p:spPr bwMode="hidden">
            <a:xfrm>
              <a:off x="1156" y="2251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2" name="*GRIDLINE01*Rectangle 268" hidden="1"/>
            <p:cNvSpPr>
              <a:spLocks noChangeArrowheads="1"/>
            </p:cNvSpPr>
            <p:nvPr userDrawn="1"/>
          </p:nvSpPr>
          <p:spPr bwMode="hidden">
            <a:xfrm>
              <a:off x="158" y="2251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3" name="*GRIDLINE01*Rectangle 269" hidden="1"/>
            <p:cNvSpPr>
              <a:spLocks noChangeArrowheads="1"/>
            </p:cNvSpPr>
            <p:nvPr userDrawn="1"/>
          </p:nvSpPr>
          <p:spPr bwMode="hidden">
            <a:xfrm>
              <a:off x="657" y="2251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4" name="*GRIDLINE01*Rectangle 270" hidden="1"/>
            <p:cNvSpPr>
              <a:spLocks noChangeArrowheads="1"/>
            </p:cNvSpPr>
            <p:nvPr userDrawn="1"/>
          </p:nvSpPr>
          <p:spPr bwMode="hidden">
            <a:xfrm>
              <a:off x="1655" y="2251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5" name="*GRIDLINE01*Rectangle 271" hidden="1"/>
            <p:cNvSpPr>
              <a:spLocks noChangeArrowheads="1"/>
            </p:cNvSpPr>
            <p:nvPr userDrawn="1"/>
          </p:nvSpPr>
          <p:spPr bwMode="hidden">
            <a:xfrm>
              <a:off x="2154" y="2251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6" name="*GRIDLINE01*Rectangle 272" hidden="1"/>
            <p:cNvSpPr>
              <a:spLocks noChangeArrowheads="1"/>
            </p:cNvSpPr>
            <p:nvPr userDrawn="1"/>
          </p:nvSpPr>
          <p:spPr bwMode="hidden">
            <a:xfrm>
              <a:off x="2653" y="2251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7" name="*GRIDLINE01*Rectangle 273" hidden="1"/>
            <p:cNvSpPr>
              <a:spLocks noChangeArrowheads="1"/>
            </p:cNvSpPr>
            <p:nvPr userDrawn="1"/>
          </p:nvSpPr>
          <p:spPr bwMode="hidden">
            <a:xfrm>
              <a:off x="3152" y="2251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8" name="*GRIDLINE01*Rectangle 274" hidden="1"/>
            <p:cNvSpPr>
              <a:spLocks noChangeArrowheads="1"/>
            </p:cNvSpPr>
            <p:nvPr userDrawn="1"/>
          </p:nvSpPr>
          <p:spPr bwMode="hidden">
            <a:xfrm>
              <a:off x="3651" y="2251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9" name="*GRIDLINE01*Rectangle 275" hidden="1"/>
            <p:cNvSpPr>
              <a:spLocks noChangeArrowheads="1"/>
            </p:cNvSpPr>
            <p:nvPr userDrawn="1"/>
          </p:nvSpPr>
          <p:spPr bwMode="hidden">
            <a:xfrm>
              <a:off x="5148" y="2251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0" name="*GRIDLINE01*Rectangle 276" hidden="1"/>
            <p:cNvSpPr>
              <a:spLocks noChangeArrowheads="1"/>
            </p:cNvSpPr>
            <p:nvPr userDrawn="1"/>
          </p:nvSpPr>
          <p:spPr bwMode="hidden">
            <a:xfrm>
              <a:off x="4150" y="2750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1" name="*GRIDLINE01*Rectangle 277" hidden="1"/>
            <p:cNvSpPr>
              <a:spLocks noChangeArrowheads="1"/>
            </p:cNvSpPr>
            <p:nvPr userDrawn="1"/>
          </p:nvSpPr>
          <p:spPr bwMode="hidden">
            <a:xfrm>
              <a:off x="4649" y="2750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2" name="*GRIDLINE01*Rectangle 278" hidden="1"/>
            <p:cNvSpPr>
              <a:spLocks noChangeArrowheads="1"/>
            </p:cNvSpPr>
            <p:nvPr userDrawn="1"/>
          </p:nvSpPr>
          <p:spPr bwMode="hidden">
            <a:xfrm>
              <a:off x="1156" y="2750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3" name="*GRIDLINE01*Rectangle 279" hidden="1"/>
            <p:cNvSpPr>
              <a:spLocks noChangeArrowheads="1"/>
            </p:cNvSpPr>
            <p:nvPr userDrawn="1"/>
          </p:nvSpPr>
          <p:spPr bwMode="hidden">
            <a:xfrm>
              <a:off x="158" y="2750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4" name="*GRIDLINE01*Rectangle 280" hidden="1"/>
            <p:cNvSpPr>
              <a:spLocks noChangeArrowheads="1"/>
            </p:cNvSpPr>
            <p:nvPr userDrawn="1"/>
          </p:nvSpPr>
          <p:spPr bwMode="hidden">
            <a:xfrm>
              <a:off x="657" y="2750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5" name="*GRIDLINE01*Rectangle 281" hidden="1"/>
            <p:cNvSpPr>
              <a:spLocks noChangeArrowheads="1"/>
            </p:cNvSpPr>
            <p:nvPr userDrawn="1"/>
          </p:nvSpPr>
          <p:spPr bwMode="hidden">
            <a:xfrm>
              <a:off x="1655" y="2750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6" name="*GRIDLINE01*Rectangle 282" hidden="1"/>
            <p:cNvSpPr>
              <a:spLocks noChangeArrowheads="1"/>
            </p:cNvSpPr>
            <p:nvPr userDrawn="1"/>
          </p:nvSpPr>
          <p:spPr bwMode="hidden">
            <a:xfrm>
              <a:off x="2154" y="2750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7" name="*GRIDLINE01*Rectangle 283" hidden="1"/>
            <p:cNvSpPr>
              <a:spLocks noChangeArrowheads="1"/>
            </p:cNvSpPr>
            <p:nvPr userDrawn="1"/>
          </p:nvSpPr>
          <p:spPr bwMode="hidden">
            <a:xfrm>
              <a:off x="2653" y="2750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8" name="*GRIDLINE01*Rectangle 284" hidden="1"/>
            <p:cNvSpPr>
              <a:spLocks noChangeArrowheads="1"/>
            </p:cNvSpPr>
            <p:nvPr userDrawn="1"/>
          </p:nvSpPr>
          <p:spPr bwMode="hidden">
            <a:xfrm>
              <a:off x="3152" y="2750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9" name="*GRIDLINE01*Rectangle 285" hidden="1"/>
            <p:cNvSpPr>
              <a:spLocks noChangeArrowheads="1"/>
            </p:cNvSpPr>
            <p:nvPr userDrawn="1"/>
          </p:nvSpPr>
          <p:spPr bwMode="hidden">
            <a:xfrm>
              <a:off x="3651" y="2750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0" name="*GRIDLINE01*Rectangle 286" hidden="1"/>
            <p:cNvSpPr>
              <a:spLocks noChangeArrowheads="1"/>
            </p:cNvSpPr>
            <p:nvPr userDrawn="1"/>
          </p:nvSpPr>
          <p:spPr bwMode="hidden">
            <a:xfrm>
              <a:off x="5148" y="2750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1" name="*GRIDLINE01*Rectangle 287" hidden="1"/>
            <p:cNvSpPr>
              <a:spLocks noChangeArrowheads="1"/>
            </p:cNvSpPr>
            <p:nvPr userDrawn="1"/>
          </p:nvSpPr>
          <p:spPr bwMode="hidden">
            <a:xfrm>
              <a:off x="4150" y="3747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2" name="*GRIDLINE01*Rectangle 288" hidden="1"/>
            <p:cNvSpPr>
              <a:spLocks noChangeArrowheads="1"/>
            </p:cNvSpPr>
            <p:nvPr userDrawn="1"/>
          </p:nvSpPr>
          <p:spPr bwMode="hidden">
            <a:xfrm>
              <a:off x="4649" y="3747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3" name="*GRIDLINE01*Rectangle 289" hidden="1"/>
            <p:cNvSpPr>
              <a:spLocks noChangeArrowheads="1"/>
            </p:cNvSpPr>
            <p:nvPr userDrawn="1"/>
          </p:nvSpPr>
          <p:spPr bwMode="hidden">
            <a:xfrm>
              <a:off x="1156" y="3747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4" name="*GRIDLINE01*Rectangle 290" hidden="1"/>
            <p:cNvSpPr>
              <a:spLocks noChangeArrowheads="1"/>
            </p:cNvSpPr>
            <p:nvPr userDrawn="1"/>
          </p:nvSpPr>
          <p:spPr bwMode="hidden">
            <a:xfrm>
              <a:off x="159" y="3747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5" name="*GRIDLINE01*Rectangle 291" hidden="1"/>
            <p:cNvSpPr>
              <a:spLocks noChangeArrowheads="1"/>
            </p:cNvSpPr>
            <p:nvPr userDrawn="1"/>
          </p:nvSpPr>
          <p:spPr bwMode="hidden">
            <a:xfrm>
              <a:off x="657" y="3747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6" name="*GRIDLINE01*Rectangle 292" hidden="1"/>
            <p:cNvSpPr>
              <a:spLocks noChangeArrowheads="1"/>
            </p:cNvSpPr>
            <p:nvPr userDrawn="1"/>
          </p:nvSpPr>
          <p:spPr bwMode="hidden">
            <a:xfrm>
              <a:off x="1655" y="3747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7" name="*GRIDLINE01*Rectangle 293" hidden="1"/>
            <p:cNvSpPr>
              <a:spLocks noChangeArrowheads="1"/>
            </p:cNvSpPr>
            <p:nvPr userDrawn="1"/>
          </p:nvSpPr>
          <p:spPr bwMode="hidden">
            <a:xfrm>
              <a:off x="2154" y="3747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8" name="*GRIDLINE01*Rectangle 294" hidden="1"/>
            <p:cNvSpPr>
              <a:spLocks noChangeArrowheads="1"/>
            </p:cNvSpPr>
            <p:nvPr userDrawn="1"/>
          </p:nvSpPr>
          <p:spPr bwMode="hidden">
            <a:xfrm>
              <a:off x="2653" y="3747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9" name="*GRIDLINE01*Rectangle 295" hidden="1"/>
            <p:cNvSpPr>
              <a:spLocks noChangeArrowheads="1"/>
            </p:cNvSpPr>
            <p:nvPr userDrawn="1"/>
          </p:nvSpPr>
          <p:spPr bwMode="hidden">
            <a:xfrm>
              <a:off x="3152" y="3747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20" name="*GRIDLINE01*Rectangle 296" hidden="1"/>
            <p:cNvSpPr>
              <a:spLocks noChangeArrowheads="1"/>
            </p:cNvSpPr>
            <p:nvPr userDrawn="1"/>
          </p:nvSpPr>
          <p:spPr bwMode="hidden">
            <a:xfrm>
              <a:off x="3651" y="3747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21" name="*GRIDLINE01*Rectangle 297" hidden="1"/>
            <p:cNvSpPr>
              <a:spLocks noChangeArrowheads="1"/>
            </p:cNvSpPr>
            <p:nvPr userDrawn="1"/>
          </p:nvSpPr>
          <p:spPr bwMode="hidden">
            <a:xfrm>
              <a:off x="5148" y="3747"/>
              <a:ext cx="453" cy="453"/>
            </a:xfrm>
            <a:prstGeom prst="rect">
              <a:avLst/>
            </a:prstGeom>
            <a:solidFill>
              <a:srgbClr val="E6F2F3"/>
            </a:solidFill>
            <a:ln w="9525">
              <a:solidFill>
                <a:srgbClr val="E6F2F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algn="l" rtl="0" eaLnBrk="1" fontAlgn="base" hangingPunct="1">
        <a:lnSpc>
          <a:spcPts val="2200"/>
        </a:lnSpc>
        <a:spcBef>
          <a:spcPct val="4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69863" algn="l" rtl="0" eaLnBrk="1" fontAlgn="base" hangingPunct="1">
        <a:lnSpc>
          <a:spcPts val="2200"/>
        </a:lnSpc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174625" indent="-1588" algn="l" rtl="0" eaLnBrk="1" fontAlgn="base" hangingPunct="1">
        <a:lnSpc>
          <a:spcPts val="2200"/>
        </a:lnSpc>
        <a:spcBef>
          <a:spcPct val="4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3pPr>
      <a:lvl4pPr marL="347663" indent="-171450" algn="l" rtl="0" eaLnBrk="1" fontAlgn="base" hangingPunct="1">
        <a:lnSpc>
          <a:spcPts val="2200"/>
        </a:lnSpc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349250" algn="l" rtl="0" eaLnBrk="1" fontAlgn="base" hangingPunct="1">
        <a:lnSpc>
          <a:spcPts val="2200"/>
        </a:lnSpc>
        <a:spcBef>
          <a:spcPct val="4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5pPr>
      <a:lvl6pPr marL="806450" algn="l" rtl="0" eaLnBrk="1" fontAlgn="base" hangingPunct="1">
        <a:lnSpc>
          <a:spcPts val="2200"/>
        </a:lnSpc>
        <a:spcBef>
          <a:spcPct val="4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6pPr>
      <a:lvl7pPr marL="1263650" algn="l" rtl="0" eaLnBrk="1" fontAlgn="base" hangingPunct="1">
        <a:lnSpc>
          <a:spcPts val="2200"/>
        </a:lnSpc>
        <a:spcBef>
          <a:spcPct val="4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7pPr>
      <a:lvl8pPr marL="1720850" algn="l" rtl="0" eaLnBrk="1" fontAlgn="base" hangingPunct="1">
        <a:lnSpc>
          <a:spcPts val="2200"/>
        </a:lnSpc>
        <a:spcBef>
          <a:spcPct val="4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8pPr>
      <a:lvl9pPr marL="2178050" algn="l" rtl="0" eaLnBrk="1" fontAlgn="base" hangingPunct="1">
        <a:lnSpc>
          <a:spcPts val="2200"/>
        </a:lnSpc>
        <a:spcBef>
          <a:spcPct val="4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Ludwig-Volk-Steg</a:t>
            </a:r>
            <a:br>
              <a:rPr lang="de-DE" altLang="de-DE" dirty="0" smtClean="0"/>
            </a:br>
            <a:r>
              <a:rPr lang="de-DE" altLang="de-DE" sz="2000" dirty="0" smtClean="0"/>
              <a:t>Planung </a:t>
            </a:r>
            <a:r>
              <a:rPr lang="de-DE" altLang="de-DE" sz="2000" dirty="0"/>
              <a:t>der Hängebrücke </a:t>
            </a:r>
            <a:r>
              <a:rPr lang="de-DE" altLang="de-DE" sz="2000" dirty="0" smtClean="0"/>
              <a:t>als Ersatzneubau </a:t>
            </a:r>
            <a:br>
              <a:rPr lang="de-DE" altLang="de-DE" sz="2000" dirty="0" smtClean="0"/>
            </a:br>
            <a:r>
              <a:rPr lang="de-DE" altLang="de-DE" sz="2000" dirty="0" smtClean="0"/>
              <a:t>bei Ma-km 244</a:t>
            </a:r>
            <a:endParaRPr lang="de-DE" altLang="de-DE" dirty="0"/>
          </a:p>
        </p:txBody>
      </p:sp>
      <p:pic>
        <p:nvPicPr>
          <p:cNvPr id="27652" name="Picture 4" descr="impres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627313" y="1989138"/>
            <a:ext cx="6265862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schiff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8" r="23705"/>
          <a:stretch>
            <a:fillRect/>
          </a:stretch>
        </p:blipFill>
        <p:spPr bwMode="gray">
          <a:xfrm>
            <a:off x="250825" y="1989138"/>
            <a:ext cx="23050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impres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t="55650" r="30528" b="252"/>
          <a:stretch>
            <a:fillRect/>
          </a:stretch>
        </p:blipFill>
        <p:spPr bwMode="gray">
          <a:xfrm>
            <a:off x="250825" y="5121275"/>
            <a:ext cx="2339975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Rectangle 7"/>
          <p:cNvSpPr>
            <a:spLocks noChangeArrowheads="1"/>
          </p:cNvSpPr>
          <p:nvPr/>
        </p:nvSpPr>
        <p:spPr bwMode="gray">
          <a:xfrm>
            <a:off x="1763713" y="5121275"/>
            <a:ext cx="71437" cy="1547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gray">
          <a:xfrm>
            <a:off x="250825" y="5876925"/>
            <a:ext cx="2305050" cy="7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gray">
          <a:xfrm>
            <a:off x="971550" y="5121275"/>
            <a:ext cx="71438" cy="1547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gray">
          <a:xfrm>
            <a:off x="250825" y="5084763"/>
            <a:ext cx="2305050" cy="71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gray">
          <a:xfrm>
            <a:off x="2555875" y="1989138"/>
            <a:ext cx="71438" cy="4679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" name="Picture 3" descr="PB2235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989139"/>
            <a:ext cx="6265862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101052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1989140"/>
            <a:ext cx="2305051" cy="309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Wendeltreppe; Grundriss und Schnitt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S</a:t>
            </a:r>
            <a:fld id="{67D1A15C-BB04-4A1E-BDCC-F90F2708B497}" type="slidenum">
              <a:rPr lang="de-DE" altLang="de-DE" smtClean="0"/>
              <a:pPr/>
              <a:t>10</a:t>
            </a:fld>
            <a:endParaRPr lang="de-DE" alt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5046689" cy="295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Baustelleneinrichtungsfläche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S</a:t>
            </a:r>
            <a:fld id="{67D1A15C-BB04-4A1E-BDCC-F90F2708B497}" type="slidenum">
              <a:rPr lang="de-DE" altLang="de-DE" smtClean="0"/>
              <a:pPr/>
              <a:t>11</a:t>
            </a:fld>
            <a:endParaRPr lang="de-DE" altLang="de-DE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2" y="1531510"/>
            <a:ext cx="7624704" cy="494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233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Rückbau des Ludwig-Volk-Steg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S</a:t>
            </a:r>
            <a:fld id="{67D1A15C-BB04-4A1E-BDCC-F90F2708B497}" type="slidenum">
              <a:rPr lang="de-DE" altLang="de-DE" smtClean="0"/>
              <a:pPr/>
              <a:t>12</a:t>
            </a:fld>
            <a:endParaRPr lang="de-DE" alt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r="1395" b="88396"/>
          <a:stretch/>
        </p:blipFill>
        <p:spPr bwMode="auto">
          <a:xfrm>
            <a:off x="763260" y="4365104"/>
            <a:ext cx="7375656" cy="154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" t="11956" r="617" b="4536"/>
          <a:stretch/>
        </p:blipFill>
        <p:spPr bwMode="auto">
          <a:xfrm>
            <a:off x="763260" y="1916832"/>
            <a:ext cx="7481454" cy="184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78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Rückbau des Ludwig-Volk-Steg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S</a:t>
            </a:r>
            <a:fld id="{67D1A15C-BB04-4A1E-BDCC-F90F2708B497}" type="slidenum">
              <a:rPr lang="de-DE" altLang="de-DE" smtClean="0"/>
              <a:pPr/>
              <a:t>13</a:t>
            </a:fld>
            <a:endParaRPr lang="de-DE" alt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39130" r="1395" b="49348"/>
          <a:stretch/>
        </p:blipFill>
        <p:spPr bwMode="auto">
          <a:xfrm>
            <a:off x="763260" y="2245097"/>
            <a:ext cx="7375656" cy="153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3802" r="944" b="3703"/>
          <a:stretch/>
        </p:blipFill>
        <p:spPr bwMode="auto">
          <a:xfrm>
            <a:off x="763260" y="4382764"/>
            <a:ext cx="7416048" cy="151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505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E-AU „Entwurf-Ausführungsunterlage“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Erläuterungsbericht</a:t>
            </a:r>
          </a:p>
          <a:p>
            <a:pPr marL="514350" lvl="1" indent="-342900">
              <a:buFont typeface="+mj-lt"/>
              <a:buAutoNum type="alphaLcPeriod"/>
            </a:pPr>
            <a:r>
              <a:rPr lang="de-DE" dirty="0" smtClean="0"/>
              <a:t>FE1a</a:t>
            </a:r>
          </a:p>
          <a:p>
            <a:pPr marL="514350" lvl="1" indent="-342900">
              <a:buFont typeface="+mj-lt"/>
              <a:buAutoNum type="alphaLcPeriod"/>
            </a:pPr>
            <a:r>
              <a:rPr lang="de-DE" dirty="0" smtClean="0"/>
              <a:t>FE1b</a:t>
            </a:r>
          </a:p>
          <a:p>
            <a:pPr marL="514350" lvl="1" indent="-342900">
              <a:buFont typeface="+mj-lt"/>
              <a:buAutoNum type="alphaLcPeriod"/>
            </a:pPr>
            <a:r>
              <a:rPr lang="de-DE" dirty="0" smtClean="0"/>
              <a:t>Betrag ABBV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Wirtschaftlichkeitsnachweis 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Ausgabenberechnung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Landschaftspflegerischer </a:t>
            </a:r>
            <a:r>
              <a:rPr lang="de-DE" dirty="0" smtClean="0"/>
              <a:t>Begleitplan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Ergebnis der </a:t>
            </a:r>
            <a:r>
              <a:rPr lang="de-DE" dirty="0" smtClean="0"/>
              <a:t>Umweltverträglichkeitsprüfung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Grunderwerbsunterlagen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technische </a:t>
            </a:r>
            <a:r>
              <a:rPr lang="de-DE" dirty="0" smtClean="0"/>
              <a:t>Berechnungen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Mengenberechnungen</a:t>
            </a:r>
          </a:p>
          <a:p>
            <a:r>
              <a:rPr lang="de-DE" dirty="0" smtClean="0"/>
              <a:t> 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S</a:t>
            </a:r>
            <a:fld id="{67D1A15C-BB04-4A1E-BDCC-F90F2708B497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980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E-AU „Entwurf-Ausführungsunterlage“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9"/>
            </a:pPr>
            <a:r>
              <a:rPr lang="de-DE" dirty="0" smtClean="0"/>
              <a:t>Messprogramme</a:t>
            </a:r>
            <a:endParaRPr lang="de-DE" dirty="0"/>
          </a:p>
          <a:p>
            <a:pPr marL="342900" indent="-342900">
              <a:buFont typeface="+mj-lt"/>
              <a:buAutoNum type="arabicPeriod" startAt="9"/>
            </a:pPr>
            <a:r>
              <a:rPr lang="de-DE" dirty="0"/>
              <a:t>Gutachten und Stellungnahmen</a:t>
            </a:r>
            <a:endParaRPr lang="de-DE" dirty="0" smtClean="0"/>
          </a:p>
          <a:p>
            <a:pPr marL="342900" indent="-342900">
              <a:buFont typeface="+mj-lt"/>
              <a:buAutoNum type="arabicPeriod" startAt="9"/>
            </a:pPr>
            <a:r>
              <a:rPr lang="de-DE" dirty="0" smtClean="0"/>
              <a:t>Bodenuntersuchungen</a:t>
            </a:r>
            <a:endParaRPr lang="de-DE" dirty="0"/>
          </a:p>
          <a:p>
            <a:pPr marL="342900" indent="-342900">
              <a:buFont typeface="+mj-lt"/>
              <a:buAutoNum type="arabicPeriod" startAt="9"/>
            </a:pPr>
            <a:r>
              <a:rPr lang="de-DE" dirty="0" smtClean="0"/>
              <a:t>Übersichtsplan</a:t>
            </a:r>
            <a:endParaRPr lang="de-DE" dirty="0"/>
          </a:p>
          <a:p>
            <a:pPr marL="342900" indent="-342900">
              <a:buFont typeface="+mj-lt"/>
              <a:buAutoNum type="arabicPeriod" startAt="9"/>
            </a:pPr>
            <a:r>
              <a:rPr lang="de-DE" dirty="0" smtClean="0"/>
              <a:t>Entwurfszeichnungen</a:t>
            </a:r>
            <a:endParaRPr lang="de-DE" dirty="0"/>
          </a:p>
          <a:p>
            <a:pPr marL="342900" indent="-342900">
              <a:buFont typeface="+mj-lt"/>
              <a:buAutoNum type="arabicPeriod" startAt="9"/>
            </a:pPr>
            <a:r>
              <a:rPr lang="de-DE" dirty="0" smtClean="0"/>
              <a:t>Bauzeitenplan</a:t>
            </a:r>
            <a:endParaRPr lang="de-DE" dirty="0"/>
          </a:p>
          <a:p>
            <a:pPr marL="342900" indent="-342900">
              <a:buFont typeface="+mj-lt"/>
              <a:buAutoNum type="arabicPeriod" startAt="9"/>
            </a:pPr>
            <a:r>
              <a:rPr lang="de-DE" dirty="0"/>
              <a:t>Sicherheits- und </a:t>
            </a:r>
            <a:r>
              <a:rPr lang="de-DE" dirty="0" smtClean="0"/>
              <a:t>Gesundheitsschutzplan</a:t>
            </a:r>
            <a:endParaRPr lang="de-DE" dirty="0"/>
          </a:p>
          <a:p>
            <a:pPr marL="342900" indent="-342900">
              <a:buFont typeface="+mj-lt"/>
              <a:buAutoNum type="arabicPeriod" startAt="9"/>
            </a:pPr>
            <a:r>
              <a:rPr lang="de-DE" dirty="0" smtClean="0"/>
              <a:t>Beweissicherungsmaßnahmen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S</a:t>
            </a:r>
            <a:fld id="{67D1A15C-BB04-4A1E-BDCC-F90F2708B497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3522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Kosten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197849"/>
              </p:ext>
            </p:extLst>
          </p:nvPr>
        </p:nvGraphicFramePr>
        <p:xfrm>
          <a:off x="611188" y="1600200"/>
          <a:ext cx="7777236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908"/>
                <a:gridCol w="2952328"/>
              </a:tblGrid>
              <a:tr h="370840">
                <a:tc>
                  <a:txBody>
                    <a:bodyPr/>
                    <a:lstStyle/>
                    <a:p>
                      <a:endParaRPr lang="de-DE" sz="1600" dirty="0" smtClean="0"/>
                    </a:p>
                    <a:p>
                      <a:r>
                        <a:rPr lang="de-DE" sz="1600" dirty="0" smtClean="0"/>
                        <a:t>Kostengruppe</a:t>
                      </a:r>
                    </a:p>
                    <a:p>
                      <a:endParaRPr lang="de-DE" sz="1600" dirty="0" smtClean="0"/>
                    </a:p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 algn="r"/>
                      <a:endParaRPr lang="de-DE" sz="1600" dirty="0" smtClean="0"/>
                    </a:p>
                    <a:p>
                      <a:pPr lvl="2" algn="r"/>
                      <a:r>
                        <a:rPr lang="de-DE" sz="1600" dirty="0" smtClean="0"/>
                        <a:t>Betrag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Baukosten</a:t>
                      </a:r>
                    </a:p>
                    <a:p>
                      <a:r>
                        <a:rPr lang="de-DE" sz="1600" dirty="0" smtClean="0"/>
                        <a:t>N</a:t>
                      </a:r>
                      <a:r>
                        <a:rPr lang="de-DE" sz="1600" baseline="0" dirty="0" smtClean="0"/>
                        <a:t>etto</a:t>
                      </a:r>
                    </a:p>
                    <a:p>
                      <a:endParaRPr lang="de-DE" sz="1600" dirty="0" smtClean="0"/>
                    </a:p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DE" sz="1600" dirty="0" smtClean="0"/>
                        <a:t>3.530.400 €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Projektkosten</a:t>
                      </a:r>
                    </a:p>
                    <a:p>
                      <a:r>
                        <a:rPr lang="de-DE" sz="1600" dirty="0" smtClean="0"/>
                        <a:t>Inkl. Grunderwerb,</a:t>
                      </a:r>
                      <a:r>
                        <a:rPr lang="de-DE" sz="1600" baseline="0" dirty="0" smtClean="0"/>
                        <a:t> Gutachten, Planung, Prüf-ingenieur, Bauüberwachung etc. sowie </a:t>
                      </a:r>
                      <a:r>
                        <a:rPr lang="de-DE" sz="1600" baseline="0" dirty="0" err="1" smtClean="0"/>
                        <a:t>MwSt</a:t>
                      </a:r>
                      <a:endParaRPr lang="de-DE" sz="1600" baseline="0" dirty="0" smtClean="0"/>
                    </a:p>
                    <a:p>
                      <a:r>
                        <a:rPr lang="de-DE" sz="1600" baseline="0" dirty="0" smtClean="0"/>
                        <a:t>Brutto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DE" sz="1600" dirty="0" smtClean="0"/>
                        <a:t>4.884.000 €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Vorläufiger Ablösungsbetrag</a:t>
                      </a:r>
                    </a:p>
                    <a:p>
                      <a:r>
                        <a:rPr lang="de-DE" sz="1600" dirty="0" smtClean="0"/>
                        <a:t>Brutto</a:t>
                      </a:r>
                    </a:p>
                    <a:p>
                      <a:endParaRPr lang="de-DE" sz="1600" dirty="0" smtClean="0"/>
                    </a:p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DE" sz="1600" dirty="0" smtClean="0"/>
                        <a:t>480.522 €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S</a:t>
            </a:r>
            <a:fld id="{67D1A15C-BB04-4A1E-BDCC-F90F2708B497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260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Kosten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060982"/>
              </p:ext>
            </p:extLst>
          </p:nvPr>
        </p:nvGraphicFramePr>
        <p:xfrm>
          <a:off x="611188" y="1600200"/>
          <a:ext cx="777723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908"/>
                <a:gridCol w="1476164"/>
                <a:gridCol w="1476164"/>
              </a:tblGrid>
              <a:tr h="370840">
                <a:tc>
                  <a:txBody>
                    <a:bodyPr/>
                    <a:lstStyle/>
                    <a:p>
                      <a:endParaRPr lang="de-DE" sz="1600" dirty="0" smtClean="0"/>
                    </a:p>
                    <a:p>
                      <a:r>
                        <a:rPr lang="de-DE" sz="1600" dirty="0" smtClean="0"/>
                        <a:t>Kostengruppe</a:t>
                      </a:r>
                    </a:p>
                    <a:p>
                      <a:endParaRPr lang="de-DE" sz="1600" dirty="0" smtClean="0"/>
                    </a:p>
                    <a:p>
                      <a:endParaRPr lang="de-DE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2" algn="r"/>
                      <a:endParaRPr lang="de-DE" sz="1600" dirty="0" smtClean="0"/>
                    </a:p>
                    <a:p>
                      <a:pPr lvl="2" algn="r"/>
                      <a:r>
                        <a:rPr lang="de-DE" sz="1600" dirty="0" smtClean="0"/>
                        <a:t>Betrag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aseline="0" dirty="0" smtClean="0"/>
                        <a:t>Kostenteilungsschlüssel</a:t>
                      </a:r>
                    </a:p>
                    <a:p>
                      <a:endParaRPr lang="de-DE" sz="1600" baseline="0" dirty="0" smtClean="0"/>
                    </a:p>
                    <a:p>
                      <a:endParaRPr lang="de-DE" sz="1200" baseline="0" dirty="0" smtClean="0"/>
                    </a:p>
                    <a:p>
                      <a:r>
                        <a:rPr lang="de-DE" sz="1200" baseline="0" dirty="0" smtClean="0"/>
                        <a:t>Fiktiventwürfe (Betrag netto)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DE" sz="1600" b="1" dirty="0" smtClean="0"/>
                        <a:t>Gemeinde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b="1" dirty="0" smtClean="0"/>
                        <a:t>51,81%</a:t>
                      </a:r>
                    </a:p>
                    <a:p>
                      <a:pPr lvl="0" algn="r"/>
                      <a:endParaRPr lang="de-DE" sz="1200" dirty="0" smtClean="0"/>
                    </a:p>
                    <a:p>
                      <a:pPr lvl="0" algn="r"/>
                      <a:r>
                        <a:rPr lang="de-DE" sz="1200" dirty="0" smtClean="0"/>
                        <a:t>4.409.000 €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DE" sz="1600" dirty="0" smtClean="0"/>
                        <a:t>WSV </a:t>
                      </a:r>
                    </a:p>
                    <a:p>
                      <a:pPr lvl="0" algn="r"/>
                      <a:r>
                        <a:rPr lang="de-DE" sz="1600" dirty="0" smtClean="0"/>
                        <a:t>48,19%</a:t>
                      </a:r>
                    </a:p>
                    <a:p>
                      <a:pPr lvl="0" algn="r"/>
                      <a:endParaRPr lang="de-DE" sz="1200" dirty="0" smtClean="0"/>
                    </a:p>
                    <a:p>
                      <a:pPr lvl="0" algn="r"/>
                      <a:r>
                        <a:rPr lang="de-DE" sz="1200" dirty="0" smtClean="0"/>
                        <a:t>4.101.000 €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Projektkosten für die Gemeinde</a:t>
                      </a:r>
                    </a:p>
                    <a:p>
                      <a:r>
                        <a:rPr lang="de-DE" sz="1600" dirty="0" smtClean="0"/>
                        <a:t>Brutto</a:t>
                      </a:r>
                    </a:p>
                    <a:p>
                      <a:endParaRPr lang="de-DE" sz="1600" dirty="0" smtClean="0"/>
                    </a:p>
                    <a:p>
                      <a:endParaRPr lang="de-DE" sz="1600" dirty="0" smtClean="0"/>
                    </a:p>
                    <a:p>
                      <a:endParaRPr lang="de-DE" sz="16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r"/>
                      <a:r>
                        <a:rPr lang="de-DE" sz="1600" b="1" dirty="0" smtClean="0"/>
                        <a:t>2.751.000 €</a:t>
                      </a:r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S</a:t>
            </a:r>
            <a:fld id="{67D1A15C-BB04-4A1E-BDCC-F90F2708B497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37418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Mittelabfluss für die Gemeinde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S</a:t>
            </a:r>
            <a:fld id="{67D1A15C-BB04-4A1E-BDCC-F90F2708B497}" type="slidenum">
              <a:rPr lang="de-DE" altLang="de-DE" smtClean="0"/>
              <a:pPr/>
              <a:t>18</a:t>
            </a:fld>
            <a:endParaRPr lang="de-DE" altLang="de-DE"/>
          </a:p>
        </p:txBody>
      </p:sp>
      <p:graphicFrame>
        <p:nvGraphicFramePr>
          <p:cNvPr id="6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31184"/>
              </p:ext>
            </p:extLst>
          </p:nvPr>
        </p:nvGraphicFramePr>
        <p:xfrm>
          <a:off x="611560" y="1628800"/>
          <a:ext cx="7561264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316"/>
                <a:gridCol w="1890316"/>
                <a:gridCol w="1890316"/>
                <a:gridCol w="1890316"/>
              </a:tblGrid>
              <a:tr h="370840">
                <a:tc>
                  <a:txBody>
                    <a:bodyPr/>
                    <a:lstStyle/>
                    <a:p>
                      <a:endParaRPr lang="de-DE" sz="1600" dirty="0" smtClean="0"/>
                    </a:p>
                    <a:p>
                      <a:r>
                        <a:rPr lang="de-DE" sz="1600" dirty="0" smtClean="0"/>
                        <a:t>Jahr</a:t>
                      </a:r>
                    </a:p>
                    <a:p>
                      <a:endParaRPr lang="de-DE" sz="1600" dirty="0" smtClean="0"/>
                    </a:p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 smtClean="0"/>
                    </a:p>
                    <a:p>
                      <a:r>
                        <a:rPr lang="de-DE" sz="1600" dirty="0" smtClean="0"/>
                        <a:t>Kosten für Neubau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 smtClean="0"/>
                    </a:p>
                    <a:p>
                      <a:r>
                        <a:rPr lang="de-DE" sz="1600" dirty="0" smtClean="0"/>
                        <a:t>Kosten für Abbruch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 smtClean="0"/>
                    </a:p>
                    <a:p>
                      <a:r>
                        <a:rPr lang="de-DE" sz="1600" dirty="0" smtClean="0"/>
                        <a:t>Summe brutto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2018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1.000.000 €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- €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1.000.000 €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2019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1.150.000 €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60.000 €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1.210.000 €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2020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431.000 €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110.000</a:t>
                      </a:r>
                      <a:r>
                        <a:rPr lang="de-DE" sz="1600" baseline="0" dirty="0" smtClean="0"/>
                        <a:t> €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/>
                        <a:t>541.000 €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 smtClean="0"/>
                        <a:t>2.751.000 €</a:t>
                      </a:r>
                    </a:p>
                    <a:p>
                      <a:pPr algn="r"/>
                      <a:endParaRPr lang="de-DE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240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Grobterminplan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S</a:t>
            </a:r>
            <a:fld id="{67D1A15C-BB04-4A1E-BDCC-F90F2708B497}" type="slidenum">
              <a:rPr lang="de-DE" altLang="de-DE" smtClean="0"/>
              <a:pPr/>
              <a:t>19</a:t>
            </a:fld>
            <a:endParaRPr lang="de-DE" alt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r="641" b="3562"/>
          <a:stretch/>
        </p:blipFill>
        <p:spPr bwMode="auto">
          <a:xfrm>
            <a:off x="395535" y="2127442"/>
            <a:ext cx="8352929" cy="344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77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Zeichnungen 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Hängebrücke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Baustelleneinrichtungsfläche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Rückbau Ludwig-Volk-Steg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Unterlage „E-AU“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Kosten und Mittelabfluss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Grobterminplan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Bearbeitungsstand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S</a:t>
            </a:r>
            <a:fld id="{67D1A15C-BB04-4A1E-BDCC-F90F2708B497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06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Bearbeitungsstand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Laufende Prüfung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Gründung der Fundamente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Zeitplan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r>
              <a:rPr lang="de-DE" dirty="0" smtClean="0"/>
              <a:t>Derzeitige Bearbeitung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Planfeststellungsunterlagen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Lärmimmission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Erschütterung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Landschaftspflegerischer Begleitplan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Fachbeitrag Artenschutz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Grunderwerbsunterlagen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S</a:t>
            </a:r>
            <a:fld id="{67D1A15C-BB04-4A1E-BDCC-F90F2708B497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1175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sz="2400"/>
              <a:t>Vielen Dank für Ihre Aufmerksamkeit!</a:t>
            </a:r>
          </a:p>
        </p:txBody>
      </p:sp>
      <p:pic>
        <p:nvPicPr>
          <p:cNvPr id="30723" name="Picture 5" descr="impres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50825" y="1989138"/>
            <a:ext cx="86423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9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Hängebrücke; Übersicht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S</a:t>
            </a:r>
            <a:fld id="{67D1A15C-BB04-4A1E-BDCC-F90F2708B497}" type="slidenum">
              <a:rPr lang="de-DE" altLang="de-DE" smtClean="0"/>
              <a:pPr/>
              <a:t>3</a:t>
            </a:fld>
            <a:endParaRPr lang="de-DE" altLang="de-D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43" y="1772816"/>
            <a:ext cx="852248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7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Hängebrücke; Ansicht und Schnitt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S</a:t>
            </a:r>
            <a:fld id="{67D1A15C-BB04-4A1E-BDCC-F90F2708B497}" type="slidenum">
              <a:rPr lang="de-DE" altLang="de-DE" smtClean="0"/>
              <a:pPr/>
              <a:t>4</a:t>
            </a:fld>
            <a:endParaRPr lang="de-DE" altLang="de-DE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3528" y="2092142"/>
            <a:ext cx="8496944" cy="334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5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Pylon; Ansicht und Schnitt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S</a:t>
            </a:r>
            <a:fld id="{45D740E3-333E-4455-96B8-C2341DA37A11}" type="slidenum">
              <a:rPr lang="de-DE" altLang="de-DE" smtClean="0"/>
              <a:pPr/>
              <a:t>5</a:t>
            </a:fld>
            <a:endParaRPr lang="de-DE" altLang="de-DE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44391"/>
          <a:stretch/>
        </p:blipFill>
        <p:spPr bwMode="gray">
          <a:xfrm>
            <a:off x="4716016" y="1628800"/>
            <a:ext cx="352913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3" r="8155" b="9186"/>
          <a:stretch/>
        </p:blipFill>
        <p:spPr bwMode="gray">
          <a:xfrm>
            <a:off x="971600" y="1628800"/>
            <a:ext cx="1988897" cy="425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7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Brückenüberbau; Querschnitt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S</a:t>
            </a:r>
            <a:fld id="{67D1A15C-BB04-4A1E-BDCC-F90F2708B497}" type="slidenum">
              <a:rPr lang="de-DE" altLang="de-DE" smtClean="0"/>
              <a:pPr/>
              <a:t>6</a:t>
            </a:fld>
            <a:endParaRPr lang="de-DE" alt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2"/>
          <a:stretch/>
        </p:blipFill>
        <p:spPr bwMode="auto">
          <a:xfrm>
            <a:off x="971600" y="2564904"/>
            <a:ext cx="7317532" cy="285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5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Brückenüberbau; Längsschnitt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S</a:t>
            </a:r>
            <a:fld id="{67D1A15C-BB04-4A1E-BDCC-F90F2708B497}" type="slidenum">
              <a:rPr lang="de-DE" altLang="de-DE" smtClean="0"/>
              <a:pPr/>
              <a:t>7</a:t>
            </a:fld>
            <a:endParaRPr lang="de-DE" altLang="de-D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7499816" cy="27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7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Rampenüberbau; Querschnitt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S</a:t>
            </a:r>
            <a:fld id="{67D1A15C-BB04-4A1E-BDCC-F90F2708B497}" type="slidenum">
              <a:rPr lang="de-DE" altLang="de-DE" smtClean="0"/>
              <a:pPr/>
              <a:t>8</a:t>
            </a:fld>
            <a:endParaRPr lang="de-DE" alt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64"/>
          <a:stretch/>
        </p:blipFill>
        <p:spPr bwMode="auto">
          <a:xfrm>
            <a:off x="683568" y="1916832"/>
            <a:ext cx="1692747" cy="406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3" r="283"/>
          <a:stretch/>
        </p:blipFill>
        <p:spPr bwMode="auto">
          <a:xfrm>
            <a:off x="3131840" y="1881585"/>
            <a:ext cx="1935120" cy="406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" r="3176" b="1245"/>
          <a:stretch/>
        </p:blipFill>
        <p:spPr bwMode="auto">
          <a:xfrm>
            <a:off x="5636496" y="1617202"/>
            <a:ext cx="2525091" cy="470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Widerlager; Längs- und Querschnitt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 smtClean="0"/>
              <a:t>S</a:t>
            </a:r>
            <a:fld id="{67D1A15C-BB04-4A1E-BDCC-F90F2708B497}" type="slidenum">
              <a:rPr lang="de-DE" altLang="de-DE" smtClean="0"/>
              <a:pPr/>
              <a:t>9</a:t>
            </a:fld>
            <a:endParaRPr lang="de-DE" alt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r="24808"/>
          <a:stretch/>
        </p:blipFill>
        <p:spPr bwMode="auto">
          <a:xfrm>
            <a:off x="552090" y="2765816"/>
            <a:ext cx="6091598" cy="247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4"/>
          <a:stretch/>
        </p:blipFill>
        <p:spPr bwMode="auto">
          <a:xfrm>
            <a:off x="6948264" y="2765816"/>
            <a:ext cx="1683064" cy="247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0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ClosingRemarks"/>
</p:tagLst>
</file>

<file path=ppt/theme/theme1.xml><?xml version="1.0" encoding="utf-8"?>
<a:theme xmlns:a="http://schemas.openxmlformats.org/drawingml/2006/main" name="WSV_template">
  <a:themeElements>
    <a:clrScheme name="Standarddesign 1">
      <a:dk1>
        <a:srgbClr val="000000"/>
      </a:dk1>
      <a:lt1>
        <a:srgbClr val="FFFFFF"/>
      </a:lt1>
      <a:dk2>
        <a:srgbClr val="666666"/>
      </a:dk2>
      <a:lt2>
        <a:srgbClr val="164895"/>
      </a:lt2>
      <a:accent1>
        <a:srgbClr val="D9E0E3"/>
      </a:accent1>
      <a:accent2>
        <a:srgbClr val="AA3039"/>
      </a:accent2>
      <a:accent3>
        <a:srgbClr val="FFFFFF"/>
      </a:accent3>
      <a:accent4>
        <a:srgbClr val="000000"/>
      </a:accent4>
      <a:accent5>
        <a:srgbClr val="E9EDEF"/>
      </a:accent5>
      <a:accent6>
        <a:srgbClr val="9A2A33"/>
      </a:accent6>
      <a:hlink>
        <a:srgbClr val="D21629"/>
      </a:hlink>
      <a:folHlink>
        <a:srgbClr val="F9432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ts val="2200"/>
          </a:lnSpc>
          <a:spcBef>
            <a:spcPct val="4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ts val="2200"/>
          </a:lnSpc>
          <a:spcBef>
            <a:spcPct val="4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666666"/>
        </a:dk2>
        <a:lt2>
          <a:srgbClr val="164895"/>
        </a:lt2>
        <a:accent1>
          <a:srgbClr val="D9E0E3"/>
        </a:accent1>
        <a:accent2>
          <a:srgbClr val="AA3039"/>
        </a:accent2>
        <a:accent3>
          <a:srgbClr val="FFFFFF"/>
        </a:accent3>
        <a:accent4>
          <a:srgbClr val="000000"/>
        </a:accent4>
        <a:accent5>
          <a:srgbClr val="E9EDEF"/>
        </a:accent5>
        <a:accent6>
          <a:srgbClr val="9A2A33"/>
        </a:accent6>
        <a:hlink>
          <a:srgbClr val="D21629"/>
        </a:hlink>
        <a:folHlink>
          <a:srgbClr val="F943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WSV_template</Template>
  <TotalTime>0</TotalTime>
  <Words>230</Words>
  <Application>Microsoft Office PowerPoint</Application>
  <PresentationFormat>Bildschirmpräsentation (4:3)</PresentationFormat>
  <Paragraphs>136</Paragraphs>
  <Slides>21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WSV_template</vt:lpstr>
      <vt:lpstr>Ludwig-Volk-Steg Planung der Hängebrücke als Ersatzneubau  bei Ma-km 244</vt:lpstr>
      <vt:lpstr>Gliederung</vt:lpstr>
      <vt:lpstr>Hängebrücke; Übersicht</vt:lpstr>
      <vt:lpstr>Hängebrücke; Ansicht und Schnitt</vt:lpstr>
      <vt:lpstr>Pylon; Ansicht und Schnitt</vt:lpstr>
      <vt:lpstr>Brückenüberbau; Querschnitt</vt:lpstr>
      <vt:lpstr>Brückenüberbau; Längsschnitt</vt:lpstr>
      <vt:lpstr>Rampenüberbau; Querschnitt</vt:lpstr>
      <vt:lpstr>Widerlager; Längs- und Querschnitt</vt:lpstr>
      <vt:lpstr>Wendeltreppe; Grundriss und Schnitt</vt:lpstr>
      <vt:lpstr>Baustelleneinrichtungsfläche</vt:lpstr>
      <vt:lpstr>Rückbau des Ludwig-Volk-Steg</vt:lpstr>
      <vt:lpstr>Rückbau des Ludwig-Volk-Steg</vt:lpstr>
      <vt:lpstr>E-AU „Entwurf-Ausführungsunterlage“</vt:lpstr>
      <vt:lpstr>E-AU „Entwurf-Ausführungsunterlage“</vt:lpstr>
      <vt:lpstr>Kosten</vt:lpstr>
      <vt:lpstr>Kosten</vt:lpstr>
      <vt:lpstr>Mittelabfluss für die Gemeinde</vt:lpstr>
      <vt:lpstr>Grobterminplan</vt:lpstr>
      <vt:lpstr>Bearbeitungsstand</vt:lpstr>
      <vt:lpstr>Vielen Dank für Ihre Aufmerksamkeit!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Hängebrücke 244</dc:title>
  <dc:creator>Garke, Christian</dc:creator>
  <cp:lastModifiedBy>Garke, Christian</cp:lastModifiedBy>
  <cp:revision>37</cp:revision>
  <cp:lastPrinted>2015-11-10T14:23:29Z</cp:lastPrinted>
  <dcterms:created xsi:type="dcterms:W3CDTF">2015-11-06T13:30:52Z</dcterms:created>
  <dcterms:modified xsi:type="dcterms:W3CDTF">2015-11-11T13:00:07Z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/>
  </property>
  <property fmtid="{D5CDD505-2E9C-101B-9397-08002B2CF9AE}" pid="3" name="Presenter">
    <vt:lpwstr/>
  </property>
</Properties>
</file>